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797675" cy="98742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1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11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2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2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3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5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7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8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9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0:notes"/>
          <p:cNvSpPr txBox="1"/>
          <p:nvPr>
            <p:ph idx="1" type="body"/>
          </p:nvPr>
        </p:nvSpPr>
        <p:spPr>
          <a:xfrm>
            <a:off x="679750" y="4690250"/>
            <a:ext cx="5438125" cy="44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10:notes"/>
          <p:cNvSpPr/>
          <p:nvPr>
            <p:ph idx="2" type="sldImg"/>
          </p:nvPr>
        </p:nvSpPr>
        <p:spPr>
          <a:xfrm>
            <a:off x="1133150" y="740550"/>
            <a:ext cx="4532000" cy="37028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Cj04315370000[1]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188913"/>
            <a:ext cx="22860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2771775" y="620713"/>
            <a:ext cx="575945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Higher or lower?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908175" y="2276475"/>
            <a:ext cx="2344738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63713" y="3698875"/>
            <a:ext cx="2549525" cy="21812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/>
          <p:nvPr/>
        </p:nvSpPr>
        <p:spPr>
          <a:xfrm>
            <a:off x="1763713" y="2133600"/>
            <a:ext cx="2620962" cy="38925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859338" y="2133600"/>
            <a:ext cx="2620962" cy="38925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003800" y="2276475"/>
            <a:ext cx="2344738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next card have a higher or lower number?</a:t>
            </a:r>
            <a:endParaRPr sz="1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2"/>
          <p:cNvSpPr/>
          <p:nvPr/>
        </p:nvSpPr>
        <p:spPr>
          <a:xfrm>
            <a:off x="399573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22"/>
          <p:cNvSpPr/>
          <p:nvPr/>
        </p:nvSpPr>
        <p:spPr>
          <a:xfrm>
            <a:off x="2195513" y="3429000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22"/>
          <p:cNvSpPr/>
          <p:nvPr/>
        </p:nvSpPr>
        <p:spPr>
          <a:xfrm>
            <a:off x="39528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2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2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2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365" name="Google Shape;365;p22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2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2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22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22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0" name="Google Shape;370;p22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22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22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73" name="Google Shape;373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22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22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22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377" name="Google Shape;377;p22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22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379" name="Google Shape;379;p22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22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381" name="Google Shape;381;p22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22"/>
          <p:cNvSpPr txBox="1"/>
          <p:nvPr/>
        </p:nvSpPr>
        <p:spPr>
          <a:xfrm>
            <a:off x="179388" y="3573463"/>
            <a:ext cx="1584325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live on less than 70p a day</a:t>
            </a:r>
            <a:endParaRPr/>
          </a:p>
        </p:txBody>
      </p:sp>
      <p:sp>
        <p:nvSpPr>
          <p:cNvPr id="383" name="Google Shape;383;p22"/>
          <p:cNvSpPr txBox="1"/>
          <p:nvPr/>
        </p:nvSpPr>
        <p:spPr>
          <a:xfrm>
            <a:off x="2051050" y="3141663"/>
            <a:ext cx="1512888" cy="2436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million children die each year because of poverty</a:t>
            </a:r>
            <a:endParaRPr/>
          </a:p>
        </p:txBody>
      </p:sp>
      <p:sp>
        <p:nvSpPr>
          <p:cNvPr id="384" name="Google Shape;384;p22"/>
          <p:cNvSpPr txBox="1"/>
          <p:nvPr/>
        </p:nvSpPr>
        <p:spPr>
          <a:xfrm>
            <a:off x="3779838" y="3357563"/>
            <a:ext cx="158432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130 million children don’t have a primary school to attend</a:t>
            </a:r>
            <a:endParaRPr/>
          </a:p>
        </p:txBody>
      </p:sp>
      <p:sp>
        <p:nvSpPr>
          <p:cNvPr id="385" name="Google Shape;385;p22"/>
          <p:cNvSpPr/>
          <p:nvPr/>
        </p:nvSpPr>
        <p:spPr>
          <a:xfrm>
            <a:off x="5795963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22"/>
          <p:cNvSpPr txBox="1"/>
          <p:nvPr/>
        </p:nvSpPr>
        <p:spPr>
          <a:xfrm>
            <a:off x="5580063" y="3500438"/>
            <a:ext cx="1584325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drink unclean water</a:t>
            </a:r>
            <a:endParaRPr/>
          </a:p>
        </p:txBody>
      </p:sp>
      <p:sp>
        <p:nvSpPr>
          <p:cNvPr id="387" name="Google Shape;387;p22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23"/>
          <p:cNvSpPr/>
          <p:nvPr/>
        </p:nvSpPr>
        <p:spPr>
          <a:xfrm>
            <a:off x="399573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3"/>
          <p:cNvSpPr/>
          <p:nvPr/>
        </p:nvSpPr>
        <p:spPr>
          <a:xfrm>
            <a:off x="2195513" y="3429000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3"/>
          <p:cNvSpPr/>
          <p:nvPr/>
        </p:nvSpPr>
        <p:spPr>
          <a:xfrm>
            <a:off x="39528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23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6" name="Google Shape;396;p23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7" name="Google Shape;397;p23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398" name="Google Shape;398;p23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23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p23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p23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23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Google Shape;403;p23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23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Google Shape;405;p23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Google Shape;406;p23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Google Shape;407;p23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408" name="Google Shape;408;p23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Google Shape;409;p23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410" name="Google Shape;410;p23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1" name="Google Shape;411;p23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412" name="Google Shape;412;p23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23"/>
          <p:cNvSpPr txBox="1"/>
          <p:nvPr/>
        </p:nvSpPr>
        <p:spPr>
          <a:xfrm>
            <a:off x="179388" y="3573463"/>
            <a:ext cx="1584325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live on less than 70p a day</a:t>
            </a:r>
            <a:endParaRPr/>
          </a:p>
        </p:txBody>
      </p:sp>
      <p:sp>
        <p:nvSpPr>
          <p:cNvPr id="414" name="Google Shape;414;p23"/>
          <p:cNvSpPr txBox="1"/>
          <p:nvPr/>
        </p:nvSpPr>
        <p:spPr>
          <a:xfrm>
            <a:off x="2051050" y="3141663"/>
            <a:ext cx="1512888" cy="2436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million children die each year because of poverty</a:t>
            </a:r>
            <a:endParaRPr/>
          </a:p>
        </p:txBody>
      </p:sp>
      <p:sp>
        <p:nvSpPr>
          <p:cNvPr id="415" name="Google Shape;415;p23"/>
          <p:cNvSpPr txBox="1"/>
          <p:nvPr/>
        </p:nvSpPr>
        <p:spPr>
          <a:xfrm>
            <a:off x="3779838" y="3357563"/>
            <a:ext cx="158432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130 million children don’t have a primary school to attend</a:t>
            </a:r>
            <a:endParaRPr/>
          </a:p>
        </p:txBody>
      </p:sp>
      <p:sp>
        <p:nvSpPr>
          <p:cNvPr id="416" name="Google Shape;416;p23"/>
          <p:cNvSpPr/>
          <p:nvPr/>
        </p:nvSpPr>
        <p:spPr>
          <a:xfrm>
            <a:off x="5795963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23"/>
          <p:cNvSpPr txBox="1"/>
          <p:nvPr/>
        </p:nvSpPr>
        <p:spPr>
          <a:xfrm>
            <a:off x="5580063" y="3500438"/>
            <a:ext cx="1584325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drink unclean water</a:t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7524750" y="3429000"/>
            <a:ext cx="1223963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p23"/>
          <p:cNvSpPr txBox="1"/>
          <p:nvPr/>
        </p:nvSpPr>
        <p:spPr>
          <a:xfrm>
            <a:off x="7308850" y="3213100"/>
            <a:ext cx="1584325" cy="243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½ million women die each year in pregnancy or childbirth</a:t>
            </a:r>
            <a:endParaRPr/>
          </a:p>
        </p:txBody>
      </p:sp>
      <p:sp>
        <p:nvSpPr>
          <p:cNvPr id="420" name="Google Shape;420;p23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2051050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3851275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5651500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7380288" y="47625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141287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4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25082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9" name="Google Shape;10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2" name="Google Shape;11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4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5" name="Google Shape;11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4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8" name="Google Shape;11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2" name="Google Shape;1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4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131" name="Google Shape;131;p15"/>
          <p:cNvSpPr txBox="1"/>
          <p:nvPr/>
        </p:nvSpPr>
        <p:spPr>
          <a:xfrm>
            <a:off x="3851275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2" name="Google Shape;13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5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5651500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5" name="Google Shape;13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5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/>
          <p:nvPr/>
        </p:nvSpPr>
        <p:spPr>
          <a:xfrm>
            <a:off x="7380288" y="47625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8" name="Google Shape;138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141287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5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25082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1" name="Google Shape;14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5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5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4" name="Google Shape;14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5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7" name="Google Shape;14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5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0" name="Google Shape;15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5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5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5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4" name="Google Shape;15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5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5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6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6"/>
          <p:cNvSpPr txBox="1"/>
          <p:nvPr/>
        </p:nvSpPr>
        <p:spPr>
          <a:xfrm>
            <a:off x="5651500" y="47625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6" name="Google Shape;16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141287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16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6"/>
          <p:cNvSpPr txBox="1"/>
          <p:nvPr/>
        </p:nvSpPr>
        <p:spPr>
          <a:xfrm>
            <a:off x="7380288" y="47625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69" name="Google Shape;16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141287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6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 txBox="1"/>
          <p:nvPr/>
        </p:nvSpPr>
        <p:spPr>
          <a:xfrm>
            <a:off x="25082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2" name="Google Shape;17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6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16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5" name="Google Shape;17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16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8" name="Google Shape;1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6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6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81" name="Google Shape;18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16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16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6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85" name="Google Shape;18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6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6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16"/>
          <p:cNvSpPr txBox="1"/>
          <p:nvPr/>
        </p:nvSpPr>
        <p:spPr>
          <a:xfrm>
            <a:off x="3851275" y="765175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189" name="Google Shape;189;p16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7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197" name="Google Shape;197;p17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"/>
          <p:cNvSpPr txBox="1"/>
          <p:nvPr/>
        </p:nvSpPr>
        <p:spPr>
          <a:xfrm>
            <a:off x="7380288" y="47625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0" name="Google Shape;20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141287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7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25082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3" name="Google Shape;20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17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7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6" name="Google Shape;20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7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17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09" name="Google Shape;20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7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7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2" name="Google Shape;21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17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7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7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16" name="Google Shape;21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7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7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7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220" name="Google Shape;220;p17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7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222" name="Google Shape;222;p17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8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8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230" name="Google Shape;230;p18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8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8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8"/>
          <p:cNvSpPr txBox="1"/>
          <p:nvPr/>
        </p:nvSpPr>
        <p:spPr>
          <a:xfrm>
            <a:off x="25082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4" name="Google Shape;23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082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18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8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37" name="Google Shape;23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8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8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40" name="Google Shape;24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8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18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43" name="Google Shape;24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8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8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8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47" name="Google Shape;24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8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8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8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251" name="Google Shape;251;p18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8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253" name="Google Shape;253;p18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8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255" name="Google Shape;255;p18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9"/>
          <p:cNvSpPr/>
          <p:nvPr/>
        </p:nvSpPr>
        <p:spPr>
          <a:xfrm>
            <a:off x="39528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9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9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9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9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9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9"/>
          <p:cNvSpPr txBox="1"/>
          <p:nvPr/>
        </p:nvSpPr>
        <p:spPr>
          <a:xfrm>
            <a:off x="205105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8" name="Google Shape;26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105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19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9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1" name="Google Shape;27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19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9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4" name="Google Shape;27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19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9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9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8" name="Google Shape;27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9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9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9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282" name="Google Shape;282;p19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9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9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286" name="Google Shape;286;p19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9"/>
          <p:cNvSpPr txBox="1"/>
          <p:nvPr/>
        </p:nvSpPr>
        <p:spPr>
          <a:xfrm>
            <a:off x="179388" y="342900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live on less than 70p a day</a:t>
            </a:r>
            <a:endParaRPr/>
          </a:p>
        </p:txBody>
      </p:sp>
      <p:sp>
        <p:nvSpPr>
          <p:cNvPr id="288" name="Google Shape;288;p19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"/>
          <p:cNvSpPr/>
          <p:nvPr/>
        </p:nvSpPr>
        <p:spPr>
          <a:xfrm>
            <a:off x="2195513" y="3429000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20"/>
          <p:cNvSpPr/>
          <p:nvPr/>
        </p:nvSpPr>
        <p:spPr>
          <a:xfrm>
            <a:off x="39528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20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20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20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298" name="Google Shape;298;p20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20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20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0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0"/>
          <p:cNvSpPr txBox="1"/>
          <p:nvPr/>
        </p:nvSpPr>
        <p:spPr>
          <a:xfrm>
            <a:off x="3851275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3" name="Google Shape;30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51275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20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20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06" name="Google Shape;30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20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20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20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10" name="Google Shape;31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0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20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20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314" name="Google Shape;314;p20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20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316" name="Google Shape;316;p20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20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318" name="Google Shape;318;p20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0"/>
          <p:cNvSpPr txBox="1"/>
          <p:nvPr/>
        </p:nvSpPr>
        <p:spPr>
          <a:xfrm>
            <a:off x="179388" y="342900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live on less than 70p a day</a:t>
            </a:r>
            <a:endParaRPr/>
          </a:p>
        </p:txBody>
      </p:sp>
      <p:sp>
        <p:nvSpPr>
          <p:cNvPr id="320" name="Google Shape;320;p20"/>
          <p:cNvSpPr txBox="1"/>
          <p:nvPr/>
        </p:nvSpPr>
        <p:spPr>
          <a:xfrm>
            <a:off x="2051050" y="3141663"/>
            <a:ext cx="1512888" cy="2436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million children die each year because of poverty</a:t>
            </a:r>
            <a:endParaRPr/>
          </a:p>
        </p:txBody>
      </p:sp>
      <p:sp>
        <p:nvSpPr>
          <p:cNvPr id="321" name="Google Shape;321;p20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/>
          <p:nvPr/>
        </p:nvSpPr>
        <p:spPr>
          <a:xfrm>
            <a:off x="399573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21"/>
          <p:cNvSpPr/>
          <p:nvPr/>
        </p:nvSpPr>
        <p:spPr>
          <a:xfrm>
            <a:off x="2195513" y="3429000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1"/>
          <p:cNvSpPr/>
          <p:nvPr/>
        </p:nvSpPr>
        <p:spPr>
          <a:xfrm>
            <a:off x="395288" y="3357563"/>
            <a:ext cx="1223962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1"/>
          <p:cNvSpPr/>
          <p:nvPr/>
        </p:nvSpPr>
        <p:spPr>
          <a:xfrm>
            <a:off x="219551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1"/>
          <p:cNvSpPr/>
          <p:nvPr/>
        </p:nvSpPr>
        <p:spPr>
          <a:xfrm>
            <a:off x="558006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21"/>
          <p:cNvSpPr txBox="1"/>
          <p:nvPr/>
        </p:nvSpPr>
        <p:spPr>
          <a:xfrm>
            <a:off x="2051050" y="549275"/>
            <a:ext cx="1512888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2.8 billion people live in poverty in the world</a:t>
            </a:r>
            <a:endParaRPr/>
          </a:p>
        </p:txBody>
      </p:sp>
      <p:sp>
        <p:nvSpPr>
          <p:cNvPr id="332" name="Google Shape;332;p21"/>
          <p:cNvSpPr/>
          <p:nvPr/>
        </p:nvSpPr>
        <p:spPr>
          <a:xfrm>
            <a:off x="377983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21"/>
          <p:cNvSpPr/>
          <p:nvPr/>
        </p:nvSpPr>
        <p:spPr>
          <a:xfrm>
            <a:off x="558006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1"/>
          <p:cNvSpPr/>
          <p:nvPr/>
        </p:nvSpPr>
        <p:spPr>
          <a:xfrm>
            <a:off x="7308850" y="40481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21"/>
          <p:cNvSpPr/>
          <p:nvPr/>
        </p:nvSpPr>
        <p:spPr>
          <a:xfrm>
            <a:off x="1979613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21"/>
          <p:cNvSpPr/>
          <p:nvPr/>
        </p:nvSpPr>
        <p:spPr>
          <a:xfrm>
            <a:off x="377983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21"/>
          <p:cNvSpPr txBox="1"/>
          <p:nvPr/>
        </p:nvSpPr>
        <p:spPr>
          <a:xfrm>
            <a:off x="5651500" y="3213100"/>
            <a:ext cx="1481138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38" name="Google Shape;33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1500" y="4149725"/>
            <a:ext cx="1512888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21"/>
          <p:cNvSpPr/>
          <p:nvPr/>
        </p:nvSpPr>
        <p:spPr>
          <a:xfrm>
            <a:off x="1979613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21"/>
          <p:cNvSpPr/>
          <p:nvPr/>
        </p:nvSpPr>
        <p:spPr>
          <a:xfrm>
            <a:off x="7308850" y="3141663"/>
            <a:ext cx="1655763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21"/>
          <p:cNvSpPr txBox="1"/>
          <p:nvPr/>
        </p:nvSpPr>
        <p:spPr>
          <a:xfrm>
            <a:off x="7380288" y="3213100"/>
            <a:ext cx="1481137" cy="15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World Poverty</a:t>
            </a:r>
            <a:endParaRPr/>
          </a:p>
          <a:p>
            <a:pPr indent="0" lvl="0" marL="0" marR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342" name="Google Shape;3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80288" y="4149725"/>
            <a:ext cx="1512887" cy="1293813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21"/>
          <p:cNvSpPr/>
          <p:nvPr/>
        </p:nvSpPr>
        <p:spPr>
          <a:xfrm>
            <a:off x="179388" y="40481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21"/>
          <p:cNvSpPr/>
          <p:nvPr/>
        </p:nvSpPr>
        <p:spPr>
          <a:xfrm>
            <a:off x="3995738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21"/>
          <p:cNvSpPr txBox="1"/>
          <p:nvPr/>
        </p:nvSpPr>
        <p:spPr>
          <a:xfrm>
            <a:off x="3851275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 billion people don’t have access to electricity</a:t>
            </a:r>
            <a:endParaRPr/>
          </a:p>
        </p:txBody>
      </p:sp>
      <p:sp>
        <p:nvSpPr>
          <p:cNvPr id="346" name="Google Shape;346;p21"/>
          <p:cNvSpPr/>
          <p:nvPr/>
        </p:nvSpPr>
        <p:spPr>
          <a:xfrm>
            <a:off x="5795963" y="620713"/>
            <a:ext cx="1223962" cy="2016125"/>
          </a:xfrm>
          <a:prstGeom prst="downArrow">
            <a:avLst>
              <a:gd fmla="val 50000" name="adj1"/>
              <a:gd fmla="val 41180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21"/>
          <p:cNvSpPr txBox="1"/>
          <p:nvPr/>
        </p:nvSpPr>
        <p:spPr>
          <a:xfrm>
            <a:off x="565150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18 million people die each year because of poverty</a:t>
            </a:r>
            <a:endParaRPr/>
          </a:p>
        </p:txBody>
      </p:sp>
      <p:sp>
        <p:nvSpPr>
          <p:cNvPr id="348" name="Google Shape;348;p21"/>
          <p:cNvSpPr/>
          <p:nvPr/>
        </p:nvSpPr>
        <p:spPr>
          <a:xfrm>
            <a:off x="7524750" y="620713"/>
            <a:ext cx="1223963" cy="1944687"/>
          </a:xfrm>
          <a:prstGeom prst="upArrow">
            <a:avLst>
              <a:gd fmla="val 50000" name="adj1"/>
              <a:gd fmla="val 39721" name="adj2"/>
            </a:avLst>
          </a:prstGeom>
          <a:solidFill>
            <a:srgbClr val="99CCFF"/>
          </a:solidFill>
          <a:ln cap="flat" cmpd="sng" w="9525">
            <a:solidFill>
              <a:srgbClr val="99CC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21"/>
          <p:cNvSpPr txBox="1"/>
          <p:nvPr/>
        </p:nvSpPr>
        <p:spPr>
          <a:xfrm>
            <a:off x="7308850" y="692150"/>
            <a:ext cx="1584325" cy="176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600 million children live in poverty</a:t>
            </a:r>
            <a:endParaRPr/>
          </a:p>
        </p:txBody>
      </p:sp>
      <p:sp>
        <p:nvSpPr>
          <p:cNvPr id="350" name="Google Shape;350;p21"/>
          <p:cNvSpPr/>
          <p:nvPr/>
        </p:nvSpPr>
        <p:spPr>
          <a:xfrm>
            <a:off x="179388" y="3141663"/>
            <a:ext cx="1655762" cy="244792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21"/>
          <p:cNvSpPr txBox="1"/>
          <p:nvPr/>
        </p:nvSpPr>
        <p:spPr>
          <a:xfrm>
            <a:off x="179388" y="3573463"/>
            <a:ext cx="1584325" cy="1766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 billion people live on less than 70p a day</a:t>
            </a:r>
            <a:endParaRPr/>
          </a:p>
        </p:txBody>
      </p:sp>
      <p:sp>
        <p:nvSpPr>
          <p:cNvPr id="352" name="Google Shape;352;p21"/>
          <p:cNvSpPr txBox="1"/>
          <p:nvPr/>
        </p:nvSpPr>
        <p:spPr>
          <a:xfrm>
            <a:off x="2051050" y="3141663"/>
            <a:ext cx="1512888" cy="24368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10 million children die each year because of poverty</a:t>
            </a:r>
            <a:endParaRPr/>
          </a:p>
        </p:txBody>
      </p:sp>
      <p:sp>
        <p:nvSpPr>
          <p:cNvPr id="353" name="Google Shape;353;p21"/>
          <p:cNvSpPr txBox="1"/>
          <p:nvPr/>
        </p:nvSpPr>
        <p:spPr>
          <a:xfrm>
            <a:off x="3779838" y="3357563"/>
            <a:ext cx="1584325" cy="210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130 million children don’t have a primary school to attend</a:t>
            </a:r>
            <a:endParaRPr/>
          </a:p>
        </p:txBody>
      </p:sp>
      <p:sp>
        <p:nvSpPr>
          <p:cNvPr id="354" name="Google Shape;354;p21"/>
          <p:cNvSpPr txBox="1"/>
          <p:nvPr/>
        </p:nvSpPr>
        <p:spPr>
          <a:xfrm>
            <a:off x="179388" y="476250"/>
            <a:ext cx="1655762" cy="2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There are about 6.5 billion people who live in the world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